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010400" cy="9296400"/>
  <p:embeddedFontLs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lLq0EONNJRT2nze3f03Aln4qZ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7F686-4FFA-41D3-84D7-A4B1478C17F1}">
  <a:tblStyle styleId="{BF07F686-4FFA-41D3-84D7-A4B1478C17F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8AC145C-66B8-42A4-963A-CBC86264101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828A71-AAB9-4170-BEA6-0B36618CC5D8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44fbfe50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544fbfe50d_0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Hugh / Geoff</a:t>
            </a:r>
            <a:endParaRPr sz="1100"/>
          </a:p>
        </p:txBody>
      </p:sp>
      <p:sp>
        <p:nvSpPr>
          <p:cNvPr id="167" name="Google Shape;167;g3544fbfe50d_0_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8134cc369_0_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Kate</a:t>
            </a:r>
            <a:endParaRPr/>
          </a:p>
        </p:txBody>
      </p:sp>
      <p:sp>
        <p:nvSpPr>
          <p:cNvPr id="175" name="Google Shape;175;g2d8134cc36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5a9650c4b_0_3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Terry</a:t>
            </a:r>
            <a:endParaRPr sz="1400"/>
          </a:p>
        </p:txBody>
      </p:sp>
      <p:sp>
        <p:nvSpPr>
          <p:cNvPr id="182" name="Google Shape;182;g85a9650c4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ec8b710e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7ec8b710e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Terry</a:t>
            </a:r>
            <a:endParaRPr sz="900"/>
          </a:p>
        </p:txBody>
      </p:sp>
      <p:sp>
        <p:nvSpPr>
          <p:cNvPr id="190" name="Google Shape;190;g27ec8b710e2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020de15ba_0_10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Terry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8020de15b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ec8b710e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7ec8b710e2_0_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Terry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7ec8b710e2_0_1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020de15ba_0_18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Terry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8020de15b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d68763a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33d68763a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Terry</a:t>
            </a:r>
            <a:endParaRPr/>
          </a:p>
        </p:txBody>
      </p:sp>
      <p:sp>
        <p:nvSpPr>
          <p:cNvPr id="238" name="Google Shape;238;g33d68763a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c3408604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Terry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5c34086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020de15b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8020de15b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Terry</a:t>
            </a:r>
            <a:endParaRPr/>
          </a:p>
        </p:txBody>
      </p:sp>
      <p:sp>
        <p:nvSpPr>
          <p:cNvPr id="254" name="Google Shape;254;g28020de15ba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970339" y="8829675"/>
            <a:ext cx="3038453" cy="4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50" tIns="46500" rIns="93050" bIns="46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</a:rPr>
              <a:t>2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01675" y="4416426"/>
            <a:ext cx="5607093" cy="41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50" tIns="46500" rIns="93050" bIns="46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Kate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06f4b34b3_0_13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Eric</a:t>
            </a:r>
            <a:endParaRPr sz="1400"/>
          </a:p>
        </p:txBody>
      </p:sp>
      <p:sp>
        <p:nvSpPr>
          <p:cNvPr id="261" name="Google Shape;261;g806f4b34b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d8134cc36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13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8" name="Google Shape;268;g2d8134cc369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300" tIns="47650" rIns="95300" bIns="47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Eric</a:t>
            </a:r>
            <a:endParaRPr/>
          </a:p>
        </p:txBody>
      </p:sp>
      <p:sp>
        <p:nvSpPr>
          <p:cNvPr id="269" name="Google Shape;269;g2d8134cc369_0_9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300" tIns="47650" rIns="95300" bIns="47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020de15b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13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" name="Google Shape;276;g28020de15ba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300" tIns="47650" rIns="95300" bIns="47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Eric</a:t>
            </a:r>
            <a:endParaRPr/>
          </a:p>
        </p:txBody>
      </p:sp>
      <p:sp>
        <p:nvSpPr>
          <p:cNvPr id="277" name="Google Shape;277;g28020de15ba_0_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300" tIns="47650" rIns="95300" bIns="47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ab85e916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29ab85e916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Eric</a:t>
            </a:r>
            <a:endParaRPr/>
          </a:p>
        </p:txBody>
      </p:sp>
      <p:sp>
        <p:nvSpPr>
          <p:cNvPr id="287" name="Google Shape;287;g29ab85e916d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93" cy="41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Kate</a:t>
            </a:r>
            <a:endParaRPr sz="1400"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Kate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Kate</a:t>
            </a: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Kate</a:t>
            </a: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81df7619c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Ron</a:t>
            </a:r>
            <a:endParaRPr sz="1100"/>
          </a:p>
        </p:txBody>
      </p:sp>
      <p:sp>
        <p:nvSpPr>
          <p:cNvPr id="134" name="Google Shape;134;g2d81df761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82b4733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d82b47334f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Ron </a:t>
            </a:r>
            <a:endParaRPr sz="1100"/>
          </a:p>
        </p:txBody>
      </p:sp>
      <p:sp>
        <p:nvSpPr>
          <p:cNvPr id="142" name="Google Shape;142;g2d82b47334f_0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44fbfe50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3544fbfe50d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Ron</a:t>
            </a:r>
            <a:endParaRPr sz="1100"/>
          </a:p>
        </p:txBody>
      </p:sp>
      <p:sp>
        <p:nvSpPr>
          <p:cNvPr id="150" name="Google Shape;150;g3544fbfe50d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44fbfe5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544fbfe50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Hugh / Geoff</a:t>
            </a:r>
            <a:endParaRPr sz="1100"/>
          </a:p>
        </p:txBody>
      </p:sp>
      <p:sp>
        <p:nvSpPr>
          <p:cNvPr id="159" name="Google Shape;159;g3544fbfe50d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body" idx="1"/>
          </p:nvPr>
        </p:nvSpPr>
        <p:spPr>
          <a:xfrm rot="5400000"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9"/>
          <p:cNvSpPr txBox="1">
            <a:spLocks noGrp="1"/>
          </p:cNvSpPr>
          <p:nvPr>
            <p:ph type="title"/>
          </p:nvPr>
        </p:nvSpPr>
        <p:spPr>
          <a:xfrm rot="5400000">
            <a:off x="4937848" y="1920150"/>
            <a:ext cx="6126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body" idx="1"/>
          </p:nvPr>
        </p:nvSpPr>
        <p:spPr>
          <a:xfrm rot="5400000">
            <a:off x="289649" y="-289648"/>
            <a:ext cx="61263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1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1"/>
          <p:cNvSpPr txBox="1">
            <a:spLocks noGrp="1"/>
          </p:cNvSpPr>
          <p:nvPr>
            <p:ph type="body" idx="4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7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06f4b34b3_2_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g806f4b34b3_2_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6f4b34b3_2_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806f4b34b3_2_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06f4b34b3_2_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806f4b34b3_2_1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228600" y="152401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10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6934200" y="647922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ec8b710e2_0_9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g27ec8b710e2_0_94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2 column">
  <p:cSld name="Bullets - 2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7ec8b710e2_0_753"/>
          <p:cNvSpPr txBox="1">
            <a:spLocks noGrp="1"/>
          </p:cNvSpPr>
          <p:nvPr>
            <p:ph type="title"/>
          </p:nvPr>
        </p:nvSpPr>
        <p:spPr>
          <a:xfrm>
            <a:off x="457200" y="545432"/>
            <a:ext cx="82296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27ec8b710e2_0_753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27ec8b710e2_0_753"/>
          <p:cNvSpPr txBox="1">
            <a:spLocks noGrp="1"/>
          </p:cNvSpPr>
          <p:nvPr>
            <p:ph type="subTitle" idx="2"/>
          </p:nvPr>
        </p:nvSpPr>
        <p:spPr>
          <a:xfrm>
            <a:off x="457200" y="1421000"/>
            <a:ext cx="82296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2 column">
  <p:cSld name="Bullets - 2 colum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c8b710e2_0_273"/>
          <p:cNvSpPr txBox="1">
            <a:spLocks noGrp="1"/>
          </p:cNvSpPr>
          <p:nvPr>
            <p:ph type="title"/>
          </p:nvPr>
        </p:nvSpPr>
        <p:spPr>
          <a:xfrm>
            <a:off x="457200" y="545432"/>
            <a:ext cx="82296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7ec8b710e2_0_273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•"/>
              <a:def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7ec8b710e2_0_273"/>
          <p:cNvSpPr txBox="1">
            <a:spLocks noGrp="1"/>
          </p:cNvSpPr>
          <p:nvPr>
            <p:ph type="subTitle" idx="2"/>
          </p:nvPr>
        </p:nvSpPr>
        <p:spPr>
          <a:xfrm>
            <a:off x="457200" y="1421000"/>
            <a:ext cx="82296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0"/>
          <p:cNvSpPr txBox="1">
            <a:spLocks noGrp="1"/>
          </p:cNvSpPr>
          <p:nvPr>
            <p:ph type="title"/>
          </p:nvPr>
        </p:nvSpPr>
        <p:spPr>
          <a:xfrm>
            <a:off x="228600" y="152401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50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10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sldNum" idx="12"/>
          </p:nvPr>
        </p:nvSpPr>
        <p:spPr>
          <a:xfrm>
            <a:off x="6934200" y="647922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_5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d8134cc369_0_88"/>
          <p:cNvSpPr txBox="1">
            <a:spLocks noGrp="1"/>
          </p:cNvSpPr>
          <p:nvPr>
            <p:ph type="sldNum" idx="12"/>
          </p:nvPr>
        </p:nvSpPr>
        <p:spPr>
          <a:xfrm>
            <a:off x="67818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g2d8134cc369_0_88"/>
          <p:cNvSpPr txBox="1">
            <a:spLocks noGrp="1"/>
          </p:cNvSpPr>
          <p:nvPr>
            <p:ph type="title"/>
          </p:nvPr>
        </p:nvSpPr>
        <p:spPr>
          <a:xfrm>
            <a:off x="327025" y="304800"/>
            <a:ext cx="85026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1000" y="6423025"/>
            <a:ext cx="2016000" cy="29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4"/>
          <p:cNvCxnSpPr/>
          <p:nvPr/>
        </p:nvCxnSpPr>
        <p:spPr>
          <a:xfrm>
            <a:off x="0" y="1143000"/>
            <a:ext cx="9144000" cy="1500"/>
          </a:xfrm>
          <a:prstGeom prst="straightConnector1">
            <a:avLst/>
          </a:prstGeom>
          <a:noFill/>
          <a:ln w="101600" cap="flat" cmpd="sng">
            <a:solidFill>
              <a:srgbClr val="DCE6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67818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34" descr="approved_bluegre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6423025"/>
            <a:ext cx="2016125" cy="29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34"/>
          <p:cNvCxnSpPr/>
          <p:nvPr/>
        </p:nvCxnSpPr>
        <p:spPr>
          <a:xfrm>
            <a:off x="0" y="1143000"/>
            <a:ext cx="9144000" cy="1500"/>
          </a:xfrm>
          <a:prstGeom prst="straightConnector1">
            <a:avLst/>
          </a:prstGeom>
          <a:noFill/>
          <a:ln w="101600" cap="flat" cmpd="sng">
            <a:solidFill>
              <a:srgbClr val="DCE6F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934200" y="647922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urement.finance.columbia.edu/content/shopping-cu-marketplac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finance.columbia.edu/content/cu-marketplace-train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training.finance.columbia.edu/content/shopping-catalog-suppliers-cu-marketplace-training-guid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ia.service-now.com/c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rocurement.finance.columbia.edu/content/shopping-cu-marketplac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finance.columbia.edu/content/cu-marketplace-trai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curement.finance.columbia.edu/content/shopping-cu-marketpla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587600" y="192400"/>
            <a:ext cx="8229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 MARKETPLACE: WAVE 2 OVERVIEW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3775" y="1572200"/>
            <a:ext cx="4636449" cy="46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44fbfe50d_0_46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0" name="Google Shape;170;g3544fbfe50d_0_46"/>
          <p:cNvSpPr txBox="1"/>
          <p:nvPr/>
        </p:nvSpPr>
        <p:spPr>
          <a:xfrm>
            <a:off x="152400" y="1368825"/>
            <a:ext cx="88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Contract Where </a:t>
            </a:r>
            <a:r>
              <a:rPr lang="en-US" sz="1800" b="1" u="sng">
                <a:solidFill>
                  <a:schemeClr val="dk1"/>
                </a:solidFill>
              </a:rPr>
              <a:t>No</a:t>
            </a:r>
            <a:r>
              <a:rPr lang="en-US" sz="1800" b="1">
                <a:solidFill>
                  <a:schemeClr val="dk1"/>
                </a:solidFill>
              </a:rPr>
              <a:t> Purchase Order is Required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1" name="Google Shape;171;g3544fbfe50d_0_46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</a:rPr>
              <a:t>Contract Request Process</a:t>
            </a:r>
            <a:endParaRPr sz="280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accent1"/>
              </a:solidFill>
            </a:endParaRPr>
          </a:p>
        </p:txBody>
      </p:sp>
      <p:pic>
        <p:nvPicPr>
          <p:cNvPr id="172" name="Google Shape;172;g3544fbfe50d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00" y="2032950"/>
            <a:ext cx="7584374" cy="36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8134cc369_0_7"/>
          <p:cNvSpPr txBox="1"/>
          <p:nvPr/>
        </p:nvSpPr>
        <p:spPr>
          <a:xfrm>
            <a:off x="152400" y="1245850"/>
            <a:ext cx="8824200" cy="55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with any project of this scale, always good to run a pilot with a smaller group before rolling out to the wider University. This allowed us to: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and address any technical issues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Refine and enhance training and guidance materials based on feedback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Grateful to our pilot participants, who were identified to participate in the pilot due to their diverse Procurement use cases (subset of users from each of the following Schools / Departments):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Arts &amp; Sciences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School / Lamont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CUIMC (Central, Dental, MSPH, VP&amp;S)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 Management Company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Studies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Zuckerman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d8134cc369_0_7"/>
          <p:cNvSpPr txBox="1">
            <a:spLocks noGrp="1"/>
          </p:cNvSpPr>
          <p:nvPr>
            <p:ph type="sldNum" idx="12"/>
          </p:nvPr>
        </p:nvSpPr>
        <p:spPr>
          <a:xfrm>
            <a:off x="67818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9" name="Google Shape;179;g2d8134cc369_0_7"/>
          <p:cNvSpPr txBox="1">
            <a:spLocks noGrp="1"/>
          </p:cNvSpPr>
          <p:nvPr>
            <p:ph type="title"/>
          </p:nvPr>
        </p:nvSpPr>
        <p:spPr>
          <a:xfrm>
            <a:off x="113375" y="304775"/>
            <a:ext cx="8502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/>
              <a:t>Wave 2 Pilot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a9650c4b_0_38"/>
          <p:cNvSpPr txBox="1">
            <a:spLocks noGrp="1"/>
          </p:cNvSpPr>
          <p:nvPr>
            <p:ph type="sldNum" idx="12"/>
          </p:nvPr>
        </p:nvSpPr>
        <p:spPr>
          <a:xfrm>
            <a:off x="67818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5" name="Google Shape;185;g85a9650c4b_0_38"/>
          <p:cNvSpPr txBox="1">
            <a:spLocks noGrp="1"/>
          </p:cNvSpPr>
          <p:nvPr>
            <p:ph type="title"/>
          </p:nvPr>
        </p:nvSpPr>
        <p:spPr>
          <a:xfrm>
            <a:off x="250825" y="228600"/>
            <a:ext cx="8502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/>
              <a:t>CU Marketplace Roles, Access, and Workflow</a:t>
            </a:r>
            <a:endParaRPr sz="2800"/>
          </a:p>
        </p:txBody>
      </p:sp>
      <p:pic>
        <p:nvPicPr>
          <p:cNvPr id="186" name="Google Shape;186;g85a9650c4b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0" y="1304501"/>
            <a:ext cx="6477001" cy="510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ec8b710e2_0_12"/>
          <p:cNvSpPr/>
          <p:nvPr/>
        </p:nvSpPr>
        <p:spPr>
          <a:xfrm>
            <a:off x="139050" y="1403226"/>
            <a:ext cx="8865900" cy="4871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3" name="Google Shape;193;g27ec8b710e2_0_12"/>
          <p:cNvGraphicFramePr/>
          <p:nvPr/>
        </p:nvGraphicFramePr>
        <p:xfrm>
          <a:off x="285226" y="14723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{BF07F686-4FFA-41D3-84D7-A4B1478C17F1}</a:tableStyleId>
              </a:tblPr>
              <a:tblGrid>
                <a:gridCol w="52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9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Role</a:t>
                      </a:r>
                      <a:endParaRPr sz="200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725" marR="65725" marT="32850" marB="32850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0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200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725" marR="65725" marT="32850" marB="32850" anchor="ctr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0707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5725" marR="65725" marT="32850" marB="32850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0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Shopper</a:t>
                      </a:r>
                      <a:endParaRPr sz="1400" i="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725" marR="65725" marT="32850" marB="32850" anchor="ctr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0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Noto Sans Symbols"/>
                        <a:buChar char="✓"/>
                      </a:pPr>
                      <a:r>
                        <a:rPr lang="en-US" sz="17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Shop from </a:t>
                      </a:r>
                      <a:r>
                        <a:rPr lang="en-US" sz="1700" u="none" strike="noStrike" cap="none">
                          <a:solidFill>
                            <a:schemeClr val="accent4"/>
                          </a:solidFill>
                        </a:rPr>
                        <a:t>catalog suppliers</a:t>
                      </a:r>
                      <a:r>
                        <a:rPr lang="en-US" sz="17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and create carts</a:t>
                      </a:r>
                      <a:endParaRPr sz="17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Noto Sans Symbols"/>
                        <a:buChar char="✓"/>
                      </a:pPr>
                      <a:r>
                        <a:rPr lang="en-US" sz="17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Assign carts to </a:t>
                      </a:r>
                      <a:r>
                        <a:rPr lang="en-US" sz="1700" u="none" strike="noStrike" cap="none">
                          <a:solidFill>
                            <a:schemeClr val="accent4"/>
                          </a:solidFill>
                        </a:rPr>
                        <a:t>Initiators</a:t>
                      </a:r>
                      <a:endParaRPr sz="17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endParaRPr sz="1700" b="0" i="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725" marR="65725" marT="32850" marB="32850" anchor="ctr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0707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5725" marR="65725" marT="32850" marB="32850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725" marR="65725" marT="32850" marB="32850" anchor="ctr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Noto Sans Symbols"/>
                        <a:buChar char="✓"/>
                      </a:pPr>
                      <a:r>
                        <a:rPr lang="en-US" sz="17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Shop and create carts from </a:t>
                      </a:r>
                      <a:r>
                        <a:rPr lang="en-US" sz="1700" u="none" strike="noStrike" cap="none">
                          <a:solidFill>
                            <a:schemeClr val="accent4"/>
                          </a:solidFill>
                        </a:rPr>
                        <a:t>catalog </a:t>
                      </a:r>
                      <a:r>
                        <a:rPr lang="en-US" sz="17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suppliers</a:t>
                      </a:r>
                      <a:endParaRPr sz="17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Noto Sans Symbols"/>
                        <a:buChar char="✓"/>
                      </a:pPr>
                      <a:r>
                        <a:rPr lang="en-US" sz="17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Receive carts from Shoppers</a:t>
                      </a:r>
                      <a:endParaRPr sz="1700" b="0" i="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Arial"/>
                        <a:buChar char="✓"/>
                      </a:pPr>
                      <a:r>
                        <a:rPr lang="en-US" sz="1700" u="none" strike="noStrike" cap="none">
                          <a:solidFill>
                            <a:schemeClr val="accent4"/>
                          </a:solidFill>
                        </a:rPr>
                        <a:t>Shop and create requisitions from non-catalog suppliers</a:t>
                      </a:r>
                      <a:endParaRPr sz="17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Arial"/>
                        <a:buChar char="✓"/>
                      </a:pPr>
                      <a:r>
                        <a:rPr lang="en-US" sz="1700" u="none" strike="noStrike" cap="none">
                          <a:solidFill>
                            <a:schemeClr val="accent4"/>
                          </a:solidFill>
                        </a:rPr>
                        <a:t>Create vouchers for non-catalog invoices</a:t>
                      </a:r>
                      <a:endParaRPr sz="17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endParaRPr sz="1700" b="0" i="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725" marR="65725" marT="32850" marB="32850" anchor="ctr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5725" marR="65725" marT="32850" marB="32850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4"/>
                          </a:solidFill>
                        </a:rPr>
                        <a:t>Department </a:t>
                      </a:r>
                      <a:r>
                        <a:rPr lang="en-US" sz="1800" b="1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Approver</a:t>
                      </a:r>
                      <a:endParaRPr sz="1800" b="1" i="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accent4"/>
                          </a:solidFill>
                        </a:rPr>
                        <a:t>Special</a:t>
                      </a:r>
                      <a:r>
                        <a:rPr lang="en-US" sz="1800" b="1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Approver</a:t>
                      </a:r>
                      <a:br>
                        <a:rPr lang="en-US" sz="180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 Hoc Approver</a:t>
                      </a:r>
                      <a:endParaRPr sz="1800" u="none" strike="noStrike" cap="none"/>
                    </a:p>
                  </a:txBody>
                  <a:tcPr marL="65725" marR="65725" marT="32850" marB="32850" anchor="ctr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Arial"/>
                        <a:buChar char="✓"/>
                      </a:pPr>
                      <a:r>
                        <a:rPr lang="en-US" sz="1700" u="none" strike="noStrike" cap="none">
                          <a:solidFill>
                            <a:schemeClr val="accent4"/>
                          </a:solidFill>
                        </a:rPr>
                        <a:t>Receive requisitions submitted for approval via workflow</a:t>
                      </a:r>
                      <a:endParaRPr sz="17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Arial"/>
                        <a:buChar char="✓"/>
                      </a:pPr>
                      <a:r>
                        <a:rPr lang="en-US" sz="1700" u="none" strike="noStrike" cap="none">
                          <a:solidFill>
                            <a:schemeClr val="accent4"/>
                          </a:solidFill>
                        </a:rPr>
                        <a:t>Receive vouchers submitted for approval via workflow</a:t>
                      </a:r>
                      <a:endParaRPr sz="17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Arial"/>
                        <a:buChar char="✓"/>
                      </a:pPr>
                      <a:r>
                        <a:rPr lang="en-US" sz="1700" b="0" i="0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Review all requisitions submitted for their specific approval</a:t>
                      </a:r>
                      <a:endParaRPr sz="1700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5725" marR="65725" marT="32850" marB="32850">
                    <a:lnL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0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07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" name="Google Shape;194;g27ec8b710e2_0_12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</a:rPr>
              <a:t>CU Marketplace Roles: Who Can Do What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95" name="Google Shape;195;g27ec8b710e2_0_12"/>
          <p:cNvSpPr txBox="1">
            <a:spLocks noGrp="1"/>
          </p:cNvSpPr>
          <p:nvPr>
            <p:ph type="sldNum" idx="12"/>
          </p:nvPr>
        </p:nvSpPr>
        <p:spPr>
          <a:xfrm>
            <a:off x="6858000" y="644779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96" name="Google Shape;196;g27ec8b710e2_0_12" descr="Employee badg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424" y="2802051"/>
            <a:ext cx="528003" cy="52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7ec8b710e2_0_12" descr="https://lh5.googleusercontent.com/_958yjCFlSt4xE9M49tGad8j2nCJ1DPlTQc1RGgKQgOquum7dwe40RI1nHGjR7pfcDb_jO0hjamJBcCECSm1pkvwrB25BkelJYHI2etIio3xMpQidjKcmJNIhhUM4HBj2vrdOw9oczB11fEYKjySdw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24" y="1857510"/>
            <a:ext cx="608955" cy="60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7ec8b710e2_0_12" descr="Key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226" y="4825404"/>
            <a:ext cx="422201" cy="42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7ec8b710e2_0_12"/>
          <p:cNvSpPr txBox="1"/>
          <p:nvPr/>
        </p:nvSpPr>
        <p:spPr>
          <a:xfrm>
            <a:off x="824475" y="2759775"/>
            <a:ext cx="2121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Procurement Initiator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(new - Requisition Initiator &amp; Voucher Initiator roles combined)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020de15ba_0_107"/>
          <p:cNvSpPr txBox="1">
            <a:spLocks noGrp="1"/>
          </p:cNvSpPr>
          <p:nvPr>
            <p:ph type="body" idx="1"/>
          </p:nvPr>
        </p:nvSpPr>
        <p:spPr>
          <a:xfrm>
            <a:off x="121150" y="1277550"/>
            <a:ext cx="43746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Shopper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items from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Catalog Suppliers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a cart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 their cart to a Procurement Initiator to submit into workflow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complete information (such as ChartString) on the requisition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required training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purchase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Non-Catalog Goods and Services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8020de15ba_0_107"/>
          <p:cNvSpPr txBox="1"/>
          <p:nvPr/>
        </p:nvSpPr>
        <p:spPr>
          <a:xfrm>
            <a:off x="197350" y="228600"/>
            <a:ext cx="85026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</a:rPr>
              <a:t>CU Marketplace 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Shopp</a:t>
            </a:r>
            <a:r>
              <a:rPr lang="en-US" sz="2800">
                <a:solidFill>
                  <a:schemeClr val="accent1"/>
                </a:solidFill>
              </a:rPr>
              <a:t>er vs Initiator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8020de15ba_0_107"/>
          <p:cNvSpPr txBox="1"/>
          <p:nvPr/>
        </p:nvSpPr>
        <p:spPr>
          <a:xfrm>
            <a:off x="68580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8020de15ba_0_107"/>
          <p:cNvSpPr txBox="1">
            <a:spLocks noGrp="1"/>
          </p:cNvSpPr>
          <p:nvPr>
            <p:ph type="body" idx="1"/>
          </p:nvPr>
        </p:nvSpPr>
        <p:spPr>
          <a:xfrm>
            <a:off x="4648150" y="1277550"/>
            <a:ext cx="43746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Procurement Initiator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18633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Combined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Requisition Initiator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Voucher Initiator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roles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18633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create and submit Catalog and Non-Catalog requisitions into workflow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18633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submit Vouchers into workflow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18633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submit Contract Requests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18633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complete required training to get access to the CU Marketplace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18633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g28020de15ba_0_107"/>
          <p:cNvCxnSpPr/>
          <p:nvPr/>
        </p:nvCxnSpPr>
        <p:spPr>
          <a:xfrm>
            <a:off x="4549400" y="1510250"/>
            <a:ext cx="0" cy="46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ec8b710e2_0_113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5" name="Google Shape;215;g27ec8b710e2_0_113"/>
          <p:cNvSpPr/>
          <p:nvPr/>
        </p:nvSpPr>
        <p:spPr>
          <a:xfrm>
            <a:off x="2020966" y="1208804"/>
            <a:ext cx="1628400" cy="603300"/>
          </a:xfrm>
          <a:prstGeom prst="chevron">
            <a:avLst>
              <a:gd name="adj" fmla="val 49955"/>
            </a:avLst>
          </a:prstGeom>
          <a:solidFill>
            <a:srgbClr val="F9CB9C"/>
          </a:solidFill>
          <a:ln w="25400" cap="flat" cmpd="sng">
            <a:solidFill>
              <a:srgbClr val="1F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7ec8b710e2_0_113"/>
          <p:cNvSpPr/>
          <p:nvPr/>
        </p:nvSpPr>
        <p:spPr>
          <a:xfrm>
            <a:off x="3866561" y="1223007"/>
            <a:ext cx="1455900" cy="606900"/>
          </a:xfrm>
          <a:prstGeom prst="chevron">
            <a:avLst>
              <a:gd name="adj" fmla="val 49996"/>
            </a:avLst>
          </a:prstGeom>
          <a:solidFill>
            <a:srgbClr val="B6D7A8"/>
          </a:solidFill>
          <a:ln w="25400" cap="flat" cmpd="sng">
            <a:solidFill>
              <a:srgbClr val="1F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 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7ec8b710e2_0_113"/>
          <p:cNvSpPr/>
          <p:nvPr/>
        </p:nvSpPr>
        <p:spPr>
          <a:xfrm>
            <a:off x="1890944" y="1409157"/>
            <a:ext cx="238800" cy="187500"/>
          </a:xfrm>
          <a:prstGeom prst="chevron">
            <a:avLst>
              <a:gd name="adj" fmla="val 50000"/>
            </a:avLst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7ec8b710e2_0_113"/>
          <p:cNvSpPr/>
          <p:nvPr/>
        </p:nvSpPr>
        <p:spPr>
          <a:xfrm>
            <a:off x="5354650" y="1425749"/>
            <a:ext cx="238800" cy="1875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7ec8b710e2_0_113"/>
          <p:cNvSpPr/>
          <p:nvPr/>
        </p:nvSpPr>
        <p:spPr>
          <a:xfrm>
            <a:off x="5493030" y="1246225"/>
            <a:ext cx="1734900" cy="585000"/>
          </a:xfrm>
          <a:prstGeom prst="chevron">
            <a:avLst>
              <a:gd name="adj" fmla="val 49983"/>
            </a:avLst>
          </a:prstGeom>
          <a:solidFill>
            <a:srgbClr val="FFE599"/>
          </a:solidFill>
          <a:ln w="25400" cap="flat" cmpd="sng">
            <a:solidFill>
              <a:srgbClr val="1F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>
                <a:latin typeface="Calibri"/>
                <a:ea typeface="Calibri"/>
                <a:cs typeface="Calibri"/>
                <a:sym typeface="Calibri"/>
              </a:rPr>
              <a:t>Central Procurement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Approval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7ec8b710e2_0_113"/>
          <p:cNvSpPr/>
          <p:nvPr/>
        </p:nvSpPr>
        <p:spPr>
          <a:xfrm>
            <a:off x="217431" y="1202682"/>
            <a:ext cx="1628400" cy="615600"/>
          </a:xfrm>
          <a:prstGeom prst="chevron">
            <a:avLst>
              <a:gd name="adj" fmla="val 49996"/>
            </a:avLst>
          </a:prstGeom>
          <a:solidFill>
            <a:srgbClr val="DD7E6B"/>
          </a:solidFill>
          <a:ln w="19050" cap="flat" cmpd="sng">
            <a:solidFill>
              <a:srgbClr val="1F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>
                <a:latin typeface="Calibri"/>
                <a:ea typeface="Calibri"/>
                <a:cs typeface="Calibri"/>
                <a:sym typeface="Calibri"/>
              </a:rPr>
              <a:t>Transaction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1" name="Google Shape;221;g27ec8b710e2_0_113"/>
          <p:cNvGraphicFramePr/>
          <p:nvPr/>
        </p:nvGraphicFramePr>
        <p:xfrm>
          <a:off x="200662" y="197714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{F8AC145C-66B8-42A4-963A-CBC862641015}</a:tableStyleId>
              </a:tblPr>
              <a:tblGrid>
                <a:gridCol w="199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Approval Workflow Stage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Approval Workflow Trigger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Approval Workflow Role</a:t>
                      </a: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(Existing ARC Roles) 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Department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Financial Approval based on combination of </a:t>
                      </a:r>
                      <a:r>
                        <a:rPr lang="en-US" b="1">
                          <a:solidFill>
                            <a:schemeClr val="dk1"/>
                          </a:solidFill>
                        </a:rPr>
                        <a:t>Department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and </a:t>
                      </a:r>
                      <a:r>
                        <a:rPr lang="en-US" b="1">
                          <a:solidFill>
                            <a:schemeClr val="dk1"/>
                          </a:solidFill>
                        </a:rPr>
                        <a:t>Dollar Threshold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Pooled Approver routing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Dollar Thresholds aligned with ARC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Department Requisition Approver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•"/>
                      </a:pPr>
                      <a:r>
                        <a:rPr lang="en-US"/>
                        <a:t>Departmental Voucher Approver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Special (if applicable)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Combination of Category Code and Dollar Threshold</a:t>
                      </a:r>
                      <a:r>
                        <a:rPr lang="en-US" sz="1400" u="none" strike="noStrike" cap="none"/>
                        <a:t> (e.g. Capital Equipment, Hazardous Materials, etc.)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Prior Approver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/>
                        <a:t>Procurement </a:t>
                      </a:r>
                      <a:endParaRPr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/>
                        <a:t>(Central Purchasing or Central AP)</a:t>
                      </a:r>
                      <a:endParaRPr b="1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Requisitions and Change Requests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Catalog &gt; $50K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All Non-Catalog Orders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Non PO Vouchers 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All Non-Catalog Orders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Purchasing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•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Accounts Payable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2" name="Google Shape;222;g27ec8b710e2_0_113"/>
          <p:cNvSpPr txBox="1"/>
          <p:nvPr/>
        </p:nvSpPr>
        <p:spPr>
          <a:xfrm>
            <a:off x="222950" y="6043475"/>
            <a:ext cx="8692500" cy="36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 Hoc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Inserted manually by an Initiator or Approver into workflow when additional review is necessary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7ec8b710e2_0_113"/>
          <p:cNvSpPr/>
          <p:nvPr/>
        </p:nvSpPr>
        <p:spPr>
          <a:xfrm>
            <a:off x="456450" y="6147839"/>
            <a:ext cx="238800" cy="1875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7ec8b710e2_0_113"/>
          <p:cNvSpPr/>
          <p:nvPr/>
        </p:nvSpPr>
        <p:spPr>
          <a:xfrm>
            <a:off x="3722029" y="1421186"/>
            <a:ext cx="238800" cy="1875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7ec8b710e2_0_113"/>
          <p:cNvSpPr/>
          <p:nvPr/>
        </p:nvSpPr>
        <p:spPr>
          <a:xfrm>
            <a:off x="7440500" y="1223000"/>
            <a:ext cx="1574100" cy="606900"/>
          </a:xfrm>
          <a:prstGeom prst="chevron">
            <a:avLst>
              <a:gd name="adj" fmla="val 49996"/>
            </a:avLst>
          </a:prstGeom>
          <a:solidFill>
            <a:srgbClr val="D5A6BD"/>
          </a:solidFill>
          <a:ln w="25400" cap="flat" cmpd="sng">
            <a:solidFill>
              <a:srgbClr val="1F37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>
                <a:latin typeface="Calibri"/>
                <a:ea typeface="Calibri"/>
                <a:cs typeface="Calibri"/>
                <a:sym typeface="Calibri"/>
              </a:rPr>
              <a:t>PO </a:t>
            </a:r>
            <a:r>
              <a:rPr lang="en-US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Dispatch/ </a:t>
            </a:r>
            <a:r>
              <a:rPr lang="en-US" sz="1300" b="1">
                <a:latin typeface="Calibri"/>
                <a:ea typeface="Calibri"/>
                <a:cs typeface="Calibri"/>
                <a:sym typeface="Calibri"/>
              </a:rPr>
              <a:t>Paycycle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7ec8b710e2_0_113"/>
          <p:cNvSpPr/>
          <p:nvPr/>
        </p:nvSpPr>
        <p:spPr>
          <a:xfrm>
            <a:off x="7275975" y="1449428"/>
            <a:ext cx="238800" cy="187500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7ec8b710e2_0_113"/>
          <p:cNvSpPr txBox="1"/>
          <p:nvPr/>
        </p:nvSpPr>
        <p:spPr>
          <a:xfrm>
            <a:off x="22825" y="228600"/>
            <a:ext cx="91440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Workflow</a:t>
            </a:r>
            <a:r>
              <a:rPr lang="en-US" sz="2800">
                <a:solidFill>
                  <a:schemeClr val="accent1"/>
                </a:solidFill>
              </a:rPr>
              <a:t>-Requisitions, Change Requests and Vouchers</a:t>
            </a: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020de15ba_0_181"/>
          <p:cNvSpPr txBox="1"/>
          <p:nvPr/>
        </p:nvSpPr>
        <p:spPr>
          <a:xfrm>
            <a:off x="68580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8020de15ba_0_181"/>
          <p:cNvSpPr txBox="1"/>
          <p:nvPr/>
        </p:nvSpPr>
        <p:spPr>
          <a:xfrm>
            <a:off x="197350" y="264900"/>
            <a:ext cx="8502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Other Points to Remember: Receiving &amp; RITA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8020de15ba_0_181"/>
          <p:cNvSpPr txBox="1">
            <a:spLocks noGrp="1"/>
          </p:cNvSpPr>
          <p:nvPr>
            <p:ph type="body" idx="1"/>
          </p:nvPr>
        </p:nvSpPr>
        <p:spPr>
          <a:xfrm>
            <a:off x="303725" y="1213400"/>
            <a:ext cx="8396400" cy="5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Receiving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Catalog orders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Receiving is required when: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 amount (not total order) is equal to or greater than $5,000.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Non-Catalog orders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receiving is </a:t>
            </a: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required.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of the invoice for payment is acknowledgement that the goods or services were received.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 existing controls in place for goods that fall into a special handling category and/or capital equipment.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RITA (Requester-Initiated Transaction Approval)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users have both the Requisition Initiator (Procurement Initiator role as of 7/1/25), </a:t>
            </a: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Requisition Approver roles with Level 1 dollar threshold approval, they can request and approve the same transaction.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applies to CU Marketplace orders up to $1,000 </a:t>
            </a: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Catalog suppliers and when the purchase is shipped to a campus location. All Non-Catalog purchases, regardless of dollar amount, will require approval by someone (with the Approver role) separate from the Initiator.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d68763acb_0_0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76785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solidFill>
                  <a:srgbClr val="FFFFFF"/>
                </a:solidFill>
              </a:rPr>
              <a:t>PO Conversion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41" name="Google Shape;241;g33d68763acb_0_0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42" name="Google Shape;242;g33d68763acb_0_0"/>
          <p:cNvSpPr txBox="1"/>
          <p:nvPr/>
        </p:nvSpPr>
        <p:spPr>
          <a:xfrm>
            <a:off x="166825" y="1261775"/>
            <a:ext cx="8919300" cy="50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ARC PO Conversion</a:t>
            </a:r>
            <a:r>
              <a:rPr lang="en-US" sz="1800"/>
              <a:t> to the Marketplace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~4,000 POs converted (including multi-year POs)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Converted POs can be used for outstanding invoices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No Change Requests can made to a converted PO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All converted POs will be closed as part of FY26 Year End Close </a:t>
            </a:r>
            <a:endParaRPr sz="18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/>
              <a:t>SAPO Conversion</a:t>
            </a:r>
            <a:r>
              <a:rPr lang="en-US" sz="1800"/>
              <a:t> 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~1,500 SAPOs converted 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Currently not visible to dept users due to Document Access issue</a:t>
            </a:r>
            <a:endParaRPr sz="1800"/>
          </a:p>
          <a:p>
            <a: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Targeting fix for July 10, 2025</a:t>
            </a:r>
            <a:endParaRPr sz="1800"/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c3408604f_0_0"/>
          <p:cNvSpPr txBox="1"/>
          <p:nvPr/>
        </p:nvSpPr>
        <p:spPr>
          <a:xfrm>
            <a:off x="68580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5c3408604f_0_0"/>
          <p:cNvSpPr txBox="1"/>
          <p:nvPr/>
        </p:nvSpPr>
        <p:spPr>
          <a:xfrm>
            <a:off x="197350" y="264900"/>
            <a:ext cx="8502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</a:rPr>
              <a:t>CU Marketplace vs. ARC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9" name="Google Shape;249;g35c3408604f_0_0"/>
          <p:cNvGraphicFramePr/>
          <p:nvPr/>
        </p:nvGraphicFramePr>
        <p:xfrm>
          <a:off x="278400" y="1810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{E4828A71-AAB9-4170-BEA6-0B36618CC5D8}</a:tableStyleId>
              </a:tblPr>
              <a:tblGrid>
                <a:gridCol w="29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Transaction</a:t>
                      </a:r>
                      <a:endParaRPr sz="17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CU Marketplace</a:t>
                      </a:r>
                      <a:endParaRPr sz="17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ARC</a:t>
                      </a:r>
                      <a:endParaRPr sz="17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Requisitions / POs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Contract Request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Payments (Vouchers)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Petty Cash Replenishment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Journal Vouchers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P-Card Reconciliation &amp; Approval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SAPOs (SPA only)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SAPO Invoices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x</a:t>
                      </a: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0" name="Google Shape;250;g35c3408604f_0_0"/>
          <p:cNvSpPr txBox="1"/>
          <p:nvPr/>
        </p:nvSpPr>
        <p:spPr>
          <a:xfrm>
            <a:off x="188850" y="1276175"/>
            <a:ext cx="8587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As of July 1st, 2025…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020de15ba_0_32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solidFill>
                  <a:srgbClr val="FFFFFF"/>
                </a:solidFill>
              </a:rPr>
              <a:t>Demonstration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257" name="Google Shape;257;g28020de15ba_0_32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8" name="Google Shape;258;g28020de15ba_0_32"/>
          <p:cNvSpPr txBox="1"/>
          <p:nvPr/>
        </p:nvSpPr>
        <p:spPr>
          <a:xfrm>
            <a:off x="79925" y="1185575"/>
            <a:ext cx="8984100" cy="50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8633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the CU Marketplace: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 into ARC using Single Sign-On, click on the </a:t>
            </a:r>
            <a:r>
              <a:rPr lang="en-US" sz="1250" b="1" i="0" u="none" strike="noStrike" cap="none">
                <a:solidFill>
                  <a:schemeClr val="dk1"/>
                </a:solidFill>
              </a:rPr>
              <a:t>Buying and Paying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tile and then select the </a:t>
            </a:r>
            <a:r>
              <a:rPr lang="en-US" sz="1250" b="1" i="0" u="none" strike="noStrike" cap="none">
                <a:solidFill>
                  <a:schemeClr val="dk1"/>
                </a:solidFill>
              </a:rPr>
              <a:t>CU Marketplace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tile </a:t>
            </a:r>
            <a:r>
              <a:rPr lang="en-US" sz="1250" u="sng">
                <a:solidFill>
                  <a:schemeClr val="dk1"/>
                </a:solidFill>
              </a:rPr>
              <a:t>or</a:t>
            </a:r>
            <a:endParaRPr sz="1250" u="sng">
              <a:solidFill>
                <a:schemeClr val="dk1"/>
              </a:solidFill>
            </a:endParaRPr>
          </a:p>
          <a:p>
            <a:pPr marL="914400" marR="18633" lvl="1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○"/>
            </a:pPr>
            <a:r>
              <a:rPr lang="en-US" sz="1250">
                <a:solidFill>
                  <a:schemeClr val="dk1"/>
                </a:solidFill>
              </a:rPr>
              <a:t>From multiple locations across the new Procurement site:</a:t>
            </a:r>
            <a:endParaRPr sz="1250">
              <a:solidFill>
                <a:schemeClr val="dk1"/>
              </a:solidFill>
            </a:endParaRPr>
          </a:p>
          <a:p>
            <a:pPr marL="1371600" lvl="2" indent="-307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-US" sz="1250">
                <a:solidFill>
                  <a:schemeClr val="dk1"/>
                </a:solidFill>
              </a:rPr>
              <a:t>From the Buying and Paying menu dropdowns, look for the </a:t>
            </a:r>
            <a:r>
              <a:rPr lang="en-US" sz="1250" b="1">
                <a:solidFill>
                  <a:schemeClr val="dk1"/>
                </a:solidFill>
              </a:rPr>
              <a:t>Systems Access</a:t>
            </a:r>
            <a:r>
              <a:rPr lang="en-US" sz="1250">
                <a:solidFill>
                  <a:schemeClr val="dk1"/>
                </a:solidFill>
              </a:rPr>
              <a:t> header and then select </a:t>
            </a:r>
            <a:r>
              <a:rPr lang="en-US" sz="1250" b="1">
                <a:solidFill>
                  <a:schemeClr val="dk1"/>
                </a:solidFill>
              </a:rPr>
              <a:t>Log Into the CU Marketplace</a:t>
            </a:r>
            <a:r>
              <a:rPr lang="en-US" sz="1250">
                <a:solidFill>
                  <a:schemeClr val="dk1"/>
                </a:solidFill>
              </a:rPr>
              <a:t>.</a:t>
            </a:r>
            <a:endParaRPr sz="1250">
              <a:solidFill>
                <a:schemeClr val="dk1"/>
              </a:solidFill>
            </a:endParaRPr>
          </a:p>
          <a:p>
            <a:pPr marL="1371600" lvl="2" indent="-307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-US" sz="1250">
                <a:solidFill>
                  <a:schemeClr val="dk1"/>
                </a:solidFill>
              </a:rPr>
              <a:t>From the homepage, click on the </a:t>
            </a:r>
            <a:r>
              <a:rPr lang="en-US" sz="1250" b="1">
                <a:solidFill>
                  <a:schemeClr val="dk1"/>
                </a:solidFill>
              </a:rPr>
              <a:t>Log Into the CU Marketplace</a:t>
            </a:r>
            <a:r>
              <a:rPr lang="en-US" sz="1250">
                <a:solidFill>
                  <a:schemeClr val="dk1"/>
                </a:solidFill>
              </a:rPr>
              <a:t> icon under Log Into Procurement Systems.</a:t>
            </a:r>
            <a:endParaRPr sz="1250">
              <a:solidFill>
                <a:schemeClr val="dk1"/>
              </a:solidFill>
            </a:endParaRPr>
          </a:p>
          <a:p>
            <a:pPr marL="1371600" lvl="2" indent="-307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-US" sz="1250">
                <a:solidFill>
                  <a:schemeClr val="dk1"/>
                </a:solidFill>
              </a:rPr>
              <a:t>A hyperlink titled </a:t>
            </a:r>
            <a:r>
              <a:rPr lang="en-US" sz="1250" b="1">
                <a:solidFill>
                  <a:schemeClr val="dk1"/>
                </a:solidFill>
              </a:rPr>
              <a:t>Go to the CU Marketplace</a:t>
            </a:r>
            <a:r>
              <a:rPr lang="en-US" sz="1250">
                <a:solidFill>
                  <a:schemeClr val="dk1"/>
                </a:solidFill>
              </a:rPr>
              <a:t> is permanently located in the top right of the new Procurement site’s header next to links to </a:t>
            </a:r>
            <a:r>
              <a:rPr lang="en-US" sz="1250" b="1">
                <a:solidFill>
                  <a:schemeClr val="dk1"/>
                </a:solidFill>
              </a:rPr>
              <a:t>About Us</a:t>
            </a:r>
            <a:r>
              <a:rPr lang="en-US" sz="1250">
                <a:solidFill>
                  <a:schemeClr val="dk1"/>
                </a:solidFill>
              </a:rPr>
              <a:t> and </a:t>
            </a:r>
            <a:r>
              <a:rPr lang="en-US" sz="1250" b="1">
                <a:solidFill>
                  <a:schemeClr val="dk1"/>
                </a:solidFill>
              </a:rPr>
              <a:t>Forms &amp; Documents.</a:t>
            </a:r>
            <a:endParaRPr sz="1250" b="1">
              <a:solidFill>
                <a:schemeClr val="dk1"/>
              </a:solidFill>
            </a:endParaRPr>
          </a:p>
          <a:p>
            <a:pPr marL="1371600" lvl="2" indent="-307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Char char="■"/>
            </a:pPr>
            <a:r>
              <a:rPr lang="en-US" sz="1250">
                <a:solidFill>
                  <a:schemeClr val="dk1"/>
                </a:solidFill>
              </a:rPr>
              <a:t>From a variety of topic-specific webpages within the new Procurement site, including the </a:t>
            </a:r>
            <a:r>
              <a:rPr lang="en-US" sz="1250" b="1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Shopping in the CU Marketplace</a:t>
            </a:r>
            <a:r>
              <a:rPr lang="en-US" sz="1250">
                <a:solidFill>
                  <a:schemeClr val="dk1"/>
                </a:solidFill>
              </a:rPr>
              <a:t> page.</a:t>
            </a:r>
            <a:endParaRPr sz="1250">
              <a:solidFill>
                <a:schemeClr val="dk1"/>
              </a:solidFill>
            </a:endParaRPr>
          </a:p>
          <a:p>
            <a:pPr marL="9144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chemeClr val="dk1"/>
              </a:solidFill>
            </a:endParaRPr>
          </a:p>
          <a:p>
            <a:pPr marL="457200" marR="18633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-US" sz="1250">
                <a:solidFill>
                  <a:schemeClr val="dk1"/>
                </a:solidFill>
              </a:rPr>
              <a:t>If you are a Procurement Initiator or Approver, you will not be able to access the expanded Marketplace </a:t>
            </a: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until you have successfully completed the required training</a:t>
            </a:r>
            <a:r>
              <a:rPr lang="en-US" sz="1250">
                <a:solidFill>
                  <a:schemeClr val="dk1"/>
                </a:solidFill>
              </a:rPr>
              <a:t>.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Demo: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landing page and navigation tiles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Shop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Category Tiles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Catalog vs. Non-Catalog Suppliers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 and Services Request Form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Orders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Contracts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Request Tool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●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Arial"/>
              <a:buChar char="○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Vouchers</a:t>
            </a:r>
            <a:endParaRPr sz="1250" b="0" i="1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152400" y="258650"/>
            <a:ext cx="830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85900" y="1419300"/>
            <a:ext cx="8572200" cy="52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 2 - What’s New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Roles / Access / Workflow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Marketplace Demonstration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and Guidance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Preparation and Transition Activities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06f4b34b3_0_133"/>
          <p:cNvSpPr txBox="1">
            <a:spLocks noGrp="1"/>
          </p:cNvSpPr>
          <p:nvPr>
            <p:ph type="sldNum" idx="12"/>
          </p:nvPr>
        </p:nvSpPr>
        <p:spPr>
          <a:xfrm>
            <a:off x="67818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4" name="Google Shape;264;g806f4b34b3_0_133"/>
          <p:cNvSpPr txBox="1">
            <a:spLocks noGrp="1"/>
          </p:cNvSpPr>
          <p:nvPr>
            <p:ph type="title"/>
          </p:nvPr>
        </p:nvSpPr>
        <p:spPr>
          <a:xfrm>
            <a:off x="250825" y="228600"/>
            <a:ext cx="8502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/>
              <a:t>Training</a:t>
            </a:r>
            <a:endParaRPr sz="2800"/>
          </a:p>
        </p:txBody>
      </p:sp>
      <p:pic>
        <p:nvPicPr>
          <p:cNvPr id="265" name="Google Shape;265;g806f4b34b3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285875"/>
            <a:ext cx="5476450" cy="51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d8134cc369_0_91"/>
          <p:cNvSpPr txBox="1">
            <a:spLocks noGrp="1"/>
          </p:cNvSpPr>
          <p:nvPr>
            <p:ph type="body" idx="1"/>
          </p:nvPr>
        </p:nvSpPr>
        <p:spPr>
          <a:xfrm>
            <a:off x="105825" y="1183750"/>
            <a:ext cx="8784900" cy="5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</a:t>
            </a:r>
            <a:r>
              <a:rPr lang="en-US" sz="1450"/>
              <a:t>here are two web-based trainings that, depending on your role, </a:t>
            </a:r>
            <a:r>
              <a:rPr lang="en-US" sz="1450" i="1"/>
              <a:t>you must take to be able to </a:t>
            </a:r>
            <a:r>
              <a:rPr lang="en-US" sz="1450" i="1" u="sng"/>
              <a:t>continue</a:t>
            </a:r>
            <a:r>
              <a:rPr lang="en-US" sz="1450" i="1"/>
              <a:t> using the Marketplace and access Wave 2 functionality.</a:t>
            </a:r>
            <a:endParaRPr sz="1450" i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450"/>
          </a:p>
          <a:p>
            <a:pPr marL="9144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-US" sz="1450" b="1"/>
              <a:t>Procuring in the CU Marketplace</a:t>
            </a:r>
            <a:r>
              <a:rPr lang="en-US" sz="1450"/>
              <a:t> for anyone with the following roles:</a:t>
            </a:r>
            <a:endParaRPr sz="1450"/>
          </a:p>
          <a:p>
            <a:pPr marL="13716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–"/>
            </a:pPr>
            <a:r>
              <a:rPr lang="en-US" sz="1450"/>
              <a:t>Requisition Initiator</a:t>
            </a:r>
            <a:endParaRPr sz="1450"/>
          </a:p>
          <a:p>
            <a:pPr marL="13716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–"/>
            </a:pPr>
            <a:r>
              <a:rPr lang="en-US" sz="1450"/>
              <a:t>Voucher Initiator</a:t>
            </a:r>
            <a:endParaRPr sz="1450"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450"/>
          </a:p>
          <a:p>
            <a:pPr marL="9144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-US" sz="1450" b="1"/>
              <a:t>Approving in the CU Marketplace</a:t>
            </a:r>
            <a:r>
              <a:rPr lang="en-US" sz="1450"/>
              <a:t> for anyone with the following roles:</a:t>
            </a:r>
            <a:endParaRPr sz="1450"/>
          </a:p>
          <a:p>
            <a:pPr marL="13716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–"/>
            </a:pPr>
            <a:r>
              <a:rPr lang="en-US" sz="1450"/>
              <a:t>Requisition Approver</a:t>
            </a:r>
            <a:endParaRPr sz="1450"/>
          </a:p>
          <a:p>
            <a:pPr marL="13716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–"/>
            </a:pPr>
            <a:r>
              <a:rPr lang="en-US" sz="1450"/>
              <a:t>Voucher Approver</a:t>
            </a:r>
            <a:endParaRPr sz="1450"/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450"/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-US" sz="1450"/>
              <a:t>Trainings were assigned in May based on your current role(s).</a:t>
            </a:r>
            <a:endParaRPr sz="145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450"/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-US" sz="1450"/>
              <a:t>These trainings must be completed—including successfully passing a short knowledge assessment—in order to transact in the new environment.  You will receive reminders until the required training is complete.  </a:t>
            </a:r>
            <a:r>
              <a:rPr lang="en-US" sz="1450" b="1"/>
              <a:t>If you don’t complete the training, you will have </a:t>
            </a:r>
            <a:r>
              <a:rPr lang="en-US" sz="1450" b="1" u="sng"/>
              <a:t>no</a:t>
            </a:r>
            <a:r>
              <a:rPr lang="en-US" sz="1450" b="1"/>
              <a:t> access to the Marketplace</a:t>
            </a:r>
            <a:r>
              <a:rPr lang="en-US" sz="1450"/>
              <a:t>.</a:t>
            </a:r>
            <a:endParaRPr sz="145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/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Char char="•"/>
            </a:pPr>
            <a:r>
              <a:rPr lang="en-US" sz="1450"/>
              <a:t>In addition, if you don’t complete the required training by July 31st, you will have re-apply for the Procurement Initiator and/or Approver role(s) via the Financial Systems Security Application (FSSA)</a:t>
            </a:r>
            <a:endParaRPr sz="1450"/>
          </a:p>
        </p:txBody>
      </p:sp>
      <p:sp>
        <p:nvSpPr>
          <p:cNvPr id="272" name="Google Shape;272;g2d8134cc369_0_91"/>
          <p:cNvSpPr txBox="1">
            <a:spLocks noGrp="1"/>
          </p:cNvSpPr>
          <p:nvPr>
            <p:ph type="sldNum" idx="12"/>
          </p:nvPr>
        </p:nvSpPr>
        <p:spPr>
          <a:xfrm>
            <a:off x="7429500" y="635635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3" name="Google Shape;273;g2d8134cc369_0_91"/>
          <p:cNvSpPr txBox="1"/>
          <p:nvPr/>
        </p:nvSpPr>
        <p:spPr>
          <a:xfrm>
            <a:off x="197350" y="228600"/>
            <a:ext cx="85026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Training and Guidance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020de15ba_0_16"/>
          <p:cNvSpPr txBox="1">
            <a:spLocks noGrp="1"/>
          </p:cNvSpPr>
          <p:nvPr>
            <p:ph type="body" idx="1"/>
          </p:nvPr>
        </p:nvSpPr>
        <p:spPr>
          <a:xfrm>
            <a:off x="232400" y="4820625"/>
            <a:ext cx="88092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/>
              <a:t>For those users required to complete training, the training assignment email came from columbia@sabacloud.com and was sent to your UNI@columbia.edu email. Reminder emails are sent every few days until the required training is completed.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US" sz="1500"/>
              <a:t>In addition to the web-based training that has been assigned to you, additional CU Marketplace training and guidance material is available here: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https://training.finance.columbia.edu/content/cu-marketplace-training</a:t>
            </a:r>
            <a:r>
              <a:rPr lang="en-US" sz="1500"/>
              <a:t>.</a:t>
            </a:r>
            <a:endParaRPr sz="1500"/>
          </a:p>
        </p:txBody>
      </p:sp>
      <p:sp>
        <p:nvSpPr>
          <p:cNvPr id="280" name="Google Shape;280;g28020de15ba_0_16"/>
          <p:cNvSpPr txBox="1">
            <a:spLocks noGrp="1"/>
          </p:cNvSpPr>
          <p:nvPr>
            <p:ph type="sldNum" idx="12"/>
          </p:nvPr>
        </p:nvSpPr>
        <p:spPr>
          <a:xfrm>
            <a:off x="7429500" y="635635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1" name="Google Shape;281;g28020de15ba_0_16"/>
          <p:cNvSpPr txBox="1"/>
          <p:nvPr/>
        </p:nvSpPr>
        <p:spPr>
          <a:xfrm>
            <a:off x="111175" y="1356575"/>
            <a:ext cx="8809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8020de15ba_0_16"/>
          <p:cNvSpPr txBox="1"/>
          <p:nvPr/>
        </p:nvSpPr>
        <p:spPr>
          <a:xfrm>
            <a:off x="197350" y="228600"/>
            <a:ext cx="85026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Training and Guidance</a:t>
            </a:r>
            <a:endParaRPr sz="28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3" name="Google Shape;283;g28020de15ba_0_16"/>
          <p:cNvGraphicFramePr/>
          <p:nvPr/>
        </p:nvGraphicFramePr>
        <p:xfrm>
          <a:off x="232413" y="119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{BF07F686-4FFA-41D3-84D7-A4B1478C17F1}</a:tableStyleId>
              </a:tblPr>
              <a:tblGrid>
                <a:gridCol w="282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Current Role</a:t>
                      </a:r>
                      <a:endParaRPr sz="1300" b="1" u="none" strike="noStrike" cap="none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Required Web-Based Training</a:t>
                      </a:r>
                      <a:endParaRPr sz="1300" b="1" u="none" strike="noStrike" cap="none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Length of Training</a:t>
                      </a:r>
                      <a:endParaRPr sz="1300" b="1" u="none" strike="noStrike" cap="none"/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Shop Only</a:t>
                      </a:r>
                      <a:endParaRPr sz="13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None, although guidance available:</a:t>
                      </a:r>
                      <a:endParaRPr sz="13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https://training.finance.columbia.edu/content/cu-marketplace-shopping-quick-guide</a:t>
                      </a:r>
                      <a:endParaRPr sz="1300" u="sng">
                        <a:solidFill>
                          <a:srgbClr val="1155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https://training.finance.columbia.edu/content/shopping-catalog-suppliers-cu-marketplace-training-guide</a:t>
                      </a: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3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Requisition Initiator and/or Voucher Initiator</a:t>
                      </a:r>
                      <a:endParaRPr sz="13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u="none" strike="noStrike" cap="none"/>
                        <a:t>Procuring in the CU Marketplace</a:t>
                      </a:r>
                      <a:endParaRPr sz="13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u="none" strike="noStrike" cap="none"/>
                        <a:t>1 hour</a:t>
                      </a:r>
                      <a:endParaRPr sz="13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 b="1" u="none" strike="noStrike" cap="none"/>
                        <a:t>Requisition Approver and/or Voucher Approver</a:t>
                      </a:r>
                      <a:endParaRPr sz="1300" b="1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u="none" strike="noStrike" cap="none"/>
                        <a:t>Approving in the CU Marketplace</a:t>
                      </a:r>
                      <a:endParaRPr sz="13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300" u="none" strike="noStrike" cap="none"/>
                        <a:t>30 minutes</a:t>
                      </a:r>
                      <a:endParaRPr sz="1300" u="none" strike="noStrike" cap="none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9ab85e916d_1_19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solidFill>
                  <a:srgbClr val="FFFFFF"/>
                </a:solidFill>
              </a:rPr>
              <a:t>Support and Feedback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endParaRPr sz="2800">
              <a:solidFill>
                <a:srgbClr val="FFFFFF"/>
              </a:solidFill>
            </a:endParaRPr>
          </a:p>
        </p:txBody>
      </p:sp>
      <p:sp>
        <p:nvSpPr>
          <p:cNvPr id="290" name="Google Shape;290;g29ab85e916d_1_19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1" name="Google Shape;291;g29ab85e916d_1_19"/>
          <p:cNvSpPr txBox="1"/>
          <p:nvPr/>
        </p:nvSpPr>
        <p:spPr>
          <a:xfrm>
            <a:off x="166825" y="1337975"/>
            <a:ext cx="8596200" cy="50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8633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questions or concerns related to Wave 2, please submit a </a:t>
            </a:r>
            <a:r>
              <a:rPr lang="en-US" sz="17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ServiceNow ticket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Finance as the incident type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short description state that the incident is in relation to the CU Marketplace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any School or Department specific questions please contact the Change Advisory Committee member for your School / Department.  This information can be found on the Shopping in the CU Marketplace webpage: </a:t>
            </a:r>
            <a:r>
              <a:rPr lang="en-US" sz="1700" u="sng">
                <a:solidFill>
                  <a:schemeClr val="hlink"/>
                </a:solidFill>
                <a:hlinkClick r:id="rId4"/>
              </a:rPr>
              <a:t>https://procurement.finance.columbia.edu/content/shopping-cu-marketplace</a:t>
            </a:r>
            <a:r>
              <a:rPr lang="en-US" sz="1700">
                <a:solidFill>
                  <a:schemeClr val="dk1"/>
                </a:solidFill>
              </a:rPr>
              <a:t>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863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sldNum" idx="12"/>
          </p:nvPr>
        </p:nvSpPr>
        <p:spPr>
          <a:xfrm>
            <a:off x="67818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250825" y="228600"/>
            <a:ext cx="8502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/>
              <a:t>Questions</a:t>
            </a:r>
            <a:endParaRPr sz="2800"/>
          </a:p>
        </p:txBody>
      </p:sp>
      <p:pic>
        <p:nvPicPr>
          <p:cNvPr id="298" name="Google Shape;298;p23" descr="PROFESSORES LUSOS: Para quando a publicitação das lista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5156" y="1661158"/>
            <a:ext cx="4295344" cy="45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181500" y="1316850"/>
            <a:ext cx="8810100" cy="5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presenters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chemeClr val="dk1"/>
                </a:solidFill>
              </a:rPr>
              <a:t>Hugh Horowitz, Assistant Vice President, Procurement Services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Geoff Mielke, Associate Director, Strategic Sourcing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 Moraski, Vice President, Procurement Services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Terry Park, Executive Director, Finance Information Systems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Kate Sheeran, Assistant Vice President, Finance Administration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 Zaretsky, Director, Finance Training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Introductions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181500" y="1373121"/>
            <a:ext cx="8781000" cy="5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presented in this overview is relevant for anyone who needs to buy and/or pay for goods and services for University business, including: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Requisition Initiators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Requisition Approvers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Voucher Initiators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Voucher Approvers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questions as we go through the presentation, please use the Q&amp;A function to submit your question(s) and we will address both during and at the end of the presentation.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Audience and Q&amp;A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0" y="1349525"/>
            <a:ext cx="9144000" cy="5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high-level refresher of the Procure-to-Pay project.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what’s </a:t>
            </a:r>
            <a:r>
              <a:rPr lang="en-US" sz="2000">
                <a:solidFill>
                  <a:schemeClr val="dk1"/>
                </a:solidFill>
              </a:rPr>
              <a:t>new in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CU Marketplace with this wave of the project.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is an overview, not training. </a:t>
            </a:r>
            <a:r>
              <a:rPr lang="en-US" sz="2000">
                <a:solidFill>
                  <a:schemeClr val="dk1"/>
                </a:solidFill>
              </a:rPr>
              <a:t>Depending on your current role(s), w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eb-based training </a:t>
            </a:r>
            <a:r>
              <a:rPr lang="en-US" sz="2000">
                <a:solidFill>
                  <a:schemeClr val="dk1"/>
                </a:solidFill>
              </a:rPr>
              <a:t>has already been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assigned to you</a:t>
            </a:r>
            <a:r>
              <a:rPr lang="en-US" sz="2000">
                <a:solidFill>
                  <a:schemeClr val="dk1"/>
                </a:solidFill>
              </a:rPr>
              <a:t> (and hopefully you’ve already completed it!).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Guides and job aid materials are available on the Buying and Paying Training </a:t>
            </a:r>
            <a:r>
              <a:rPr lang="en-US" sz="2000">
                <a:solidFill>
                  <a:schemeClr val="dk1"/>
                </a:solidFill>
              </a:rPr>
              <a:t>page of the new Finance Training site: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https://training.finance.columbia.edu/content/cu-marketplace-training</a:t>
            </a:r>
            <a:r>
              <a:rPr lang="en-US" sz="2000">
                <a:solidFill>
                  <a:schemeClr val="dk1"/>
                </a:solidFill>
              </a:rPr>
              <a:t>.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</a:rPr>
              <a:t>I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nformation sessions </a:t>
            </a:r>
            <a:r>
              <a:rPr lang="en-US" sz="2000">
                <a:solidFill>
                  <a:schemeClr val="dk1"/>
                </a:solidFill>
              </a:rPr>
              <a:t>are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recorded and posted on the Shopping in the CU Marketplace page of the new Procurement site: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https://procurement.finance.columbia.edu/content/shopping-cu-marketplace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Overview Objectives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81df7619c_0_0"/>
          <p:cNvSpPr txBox="1"/>
          <p:nvPr/>
        </p:nvSpPr>
        <p:spPr>
          <a:xfrm>
            <a:off x="250825" y="228600"/>
            <a:ext cx="85026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2d81df7619c_0_0"/>
          <p:cNvPicPr preferRelativeResize="0"/>
          <p:nvPr/>
        </p:nvPicPr>
        <p:blipFill rotWithShape="1">
          <a:blip r:embed="rId3">
            <a:alphaModFix/>
          </a:blip>
          <a:srcRect l="4323" t="20115" r="3688" b="49224"/>
          <a:stretch/>
        </p:blipFill>
        <p:spPr>
          <a:xfrm>
            <a:off x="724375" y="1255575"/>
            <a:ext cx="7555500" cy="18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d81df7619c_0_0"/>
          <p:cNvSpPr txBox="1"/>
          <p:nvPr/>
        </p:nvSpPr>
        <p:spPr>
          <a:xfrm>
            <a:off x="330375" y="3144450"/>
            <a:ext cx="8625000" cy="3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P2P project will be delivered in multiple phases.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1">
                <a:solidFill>
                  <a:schemeClr val="dk1"/>
                </a:solidFill>
              </a:rPr>
              <a:t>Wave 1 -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November 2023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launched University-wide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of the CU Marketplace with negotiated Catalog pricing for 20+ suppliers (now 30), which included eInvoicing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1">
                <a:solidFill>
                  <a:schemeClr val="dk1"/>
                </a:solidFill>
              </a:rPr>
              <a:t>Wave 2 -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March 2025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Pilot launched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Non-Catalog (Requisition to PO) buying for both goods and services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voucher processing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Request to create visibility in the contracting process from campus to Central Purchasing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1">
                <a:solidFill>
                  <a:schemeClr val="dk1"/>
                </a:solidFill>
              </a:rPr>
              <a:t>Wave 2 -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2025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Phase 1, Wave 2  launched University-wide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Phases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Digital Capture for Invoices; Sourcing / RFP Tool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82b47334f_0_1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5" name="Google Shape;145;g2d82b47334f_0_1"/>
          <p:cNvSpPr txBox="1"/>
          <p:nvPr/>
        </p:nvSpPr>
        <p:spPr>
          <a:xfrm>
            <a:off x="152400" y="1292625"/>
            <a:ext cx="8839200" cy="5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Updated Marketplace user experience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page with Action Items and navigation tiles that link to task-oriented dashboards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Adopt functionality (information icon) to provide guided assistance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Guided buying experience for Non-Catalog purchases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For both goods and services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Form with conditional logic to capture required data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Voucher processing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For both PO and non-PO invoice processing</a:t>
            </a:r>
            <a:endParaRPr sz="17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d82b47334f_0_1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85476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Wave 2: What’s New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44fbfe50d_0_7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g3544fbfe50d_0_7"/>
          <p:cNvSpPr txBox="1"/>
          <p:nvPr/>
        </p:nvSpPr>
        <p:spPr>
          <a:xfrm>
            <a:off x="152400" y="1445025"/>
            <a:ext cx="8839200" cy="5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Contract Request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*is </a:t>
            </a:r>
            <a:r>
              <a:rPr lang="en-US" sz="1800" b="1">
                <a:solidFill>
                  <a:schemeClr val="dk1"/>
                </a:solidFill>
              </a:rPr>
              <a:t>NOT</a:t>
            </a:r>
            <a:r>
              <a:rPr lang="en-US" sz="1800">
                <a:solidFill>
                  <a:schemeClr val="dk1"/>
                </a:solidFill>
              </a:rPr>
              <a:t> a Contract, it’s the vehicle to request a Contract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Contract Request is the step prior to putting a Contract in place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Replaces email back and forth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Created when a Contract is needed as part of the purchase or engagement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Form that requests information to assist the Central Purchasing team in assessing requirement(s) for putting a Contract in place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Allows for transparency and workload balancing in Central Purchasing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54" name="Google Shape;154;g3544fbfe50d_0_7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Wave 2: What’s New (continued…)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55" name="Google Shape;155;g3544fbfe50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015" y="4002853"/>
            <a:ext cx="3699126" cy="246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44fbfe50d_0_0"/>
          <p:cNvSpPr txBox="1">
            <a:spLocks noGrp="1"/>
          </p:cNvSpPr>
          <p:nvPr>
            <p:ph type="sldNum" idx="12"/>
          </p:nvPr>
        </p:nvSpPr>
        <p:spPr>
          <a:xfrm>
            <a:off x="68580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2" name="Google Shape;162;g3544fbfe50d_0_0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91440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Requisition to PO &amp; Contract Request Process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63" name="Google Shape;163;g3544fbfe50d_0_0"/>
          <p:cNvPicPr preferRelativeResize="0"/>
          <p:nvPr/>
        </p:nvPicPr>
        <p:blipFill rotWithShape="1">
          <a:blip r:embed="rId3">
            <a:alphaModFix/>
          </a:blip>
          <a:srcRect r="3175"/>
          <a:stretch/>
        </p:blipFill>
        <p:spPr>
          <a:xfrm>
            <a:off x="152400" y="1545825"/>
            <a:ext cx="8930425" cy="39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Microsoft Office PowerPoint</Application>
  <PresentationFormat>On-screen Show (4:3)</PresentationFormat>
  <Paragraphs>363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Noto Sans Symbols</vt:lpstr>
      <vt:lpstr>Montserrat</vt:lpstr>
      <vt:lpstr>Arial</vt:lpstr>
      <vt:lpstr>Calibri</vt:lpstr>
      <vt:lpstr>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 2 Pilot</vt:lpstr>
      <vt:lpstr>CU Marketplace Roles, Access, and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Kate Sheeran</dc:creator>
  <cp:lastModifiedBy>Kate Sheeran</cp:lastModifiedBy>
  <cp:revision>1</cp:revision>
  <dcterms:modified xsi:type="dcterms:W3CDTF">2025-07-03T23:47:20Z</dcterms:modified>
</cp:coreProperties>
</file>